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4"/>
    <p:sldId id="257" r:id="rId55"/>
    <p:sldId id="258" r:id="rId56"/>
    <p:sldId id="259" r:id="rId57"/>
    <p:sldId id="260" r:id="rId58"/>
    <p:sldId id="261" r:id="rId59"/>
    <p:sldId id="262" r:id="rId60"/>
    <p:sldId id="263" r:id="rId61"/>
    <p:sldId id="264" r:id="rId62"/>
    <p:sldId id="265" r:id="rId63"/>
  </p:sldIdLst>
  <p:sldSz cx="18288000" cy="10287000"/>
  <p:notesSz cx="6858000" cy="9144000"/>
  <p:embeddedFontLst>
    <p:embeddedFont>
      <p:font typeface="Playfair Display SC" charset="1" panose="00000500000000000000"/>
      <p:regular r:id="rId6"/>
    </p:embeddedFont>
    <p:embeddedFont>
      <p:font typeface="Playfair Display SC Bold" charset="1" panose="00000800000000000000"/>
      <p:regular r:id="rId7"/>
    </p:embeddedFont>
    <p:embeddedFont>
      <p:font typeface="Playfair Display SC Italics" charset="1" panose="00000500000000000000"/>
      <p:regular r:id="rId8"/>
    </p:embeddedFont>
    <p:embeddedFont>
      <p:font typeface="Playfair Display SC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erif Display" charset="1" panose="00000000000000000000"/>
      <p:regular r:id="rId14"/>
    </p:embeddedFont>
    <p:embeddedFont>
      <p:font typeface="DM Serif Display Italics" charset="1" panose="00000000000000000000"/>
      <p:regular r:id="rId15"/>
    </p:embeddedFont>
    <p:embeddedFont>
      <p:font typeface="Open Sans Extra Bold" charset="1" panose="020B0906030804020204"/>
      <p:regular r:id="rId16"/>
    </p:embeddedFont>
    <p:embeddedFont>
      <p:font typeface="Open Sans Extra Bold Italics" charset="1" panose="020B0906030804020204"/>
      <p:regular r:id="rId17"/>
    </p:embeddedFont>
    <p:embeddedFont>
      <p:font typeface="Public Sans" charset="1" panose="00000000000000000000"/>
      <p:regular r:id="rId18"/>
    </p:embeddedFont>
    <p:embeddedFont>
      <p:font typeface="Public Sans Bold" charset="1" panose="00000000000000000000"/>
      <p:regular r:id="rId19"/>
    </p:embeddedFont>
    <p:embeddedFont>
      <p:font typeface="Public Sans Italics" charset="1" panose="00000000000000000000"/>
      <p:regular r:id="rId20"/>
    </p:embeddedFont>
    <p:embeddedFont>
      <p:font typeface="Public Sans Bold Italics" charset="1" panose="00000000000000000000"/>
      <p:regular r:id="rId21"/>
    </p:embeddedFont>
    <p:embeddedFont>
      <p:font typeface="Public Sans Thin" charset="1" panose="00000000000000000000"/>
      <p:regular r:id="rId22"/>
    </p:embeddedFont>
    <p:embeddedFont>
      <p:font typeface="Public Sans Thin Italics" charset="1" panose="00000000000000000000"/>
      <p:regular r:id="rId23"/>
    </p:embeddedFont>
    <p:embeddedFont>
      <p:font typeface="Public Sans Medium" charset="1" panose="00000000000000000000"/>
      <p:regular r:id="rId24"/>
    </p:embeddedFont>
    <p:embeddedFont>
      <p:font typeface="Public Sans Medium Italics" charset="1" panose="00000000000000000000"/>
      <p:regular r:id="rId25"/>
    </p:embeddedFont>
    <p:embeddedFont>
      <p:font typeface="Public Sans Heavy" charset="1" panose="00000000000000000000"/>
      <p:regular r:id="rId26"/>
    </p:embeddedFont>
    <p:embeddedFont>
      <p:font typeface="Public Sans Heavy Italics" charset="1" panose="000000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
      <p:font typeface="Montserrat" charset="1" panose="00000500000000000000"/>
      <p:regular r:id="rId36"/>
    </p:embeddedFont>
    <p:embeddedFont>
      <p:font typeface="Montserrat Bold" charset="1" panose="00000800000000000000"/>
      <p:regular r:id="rId37"/>
    </p:embeddedFont>
    <p:embeddedFont>
      <p:font typeface="Montserrat Italics" charset="1" panose="00000500000000000000"/>
      <p:regular r:id="rId38"/>
    </p:embeddedFont>
    <p:embeddedFont>
      <p:font typeface="Montserrat Bold Italics" charset="1" panose="00000800000000000000"/>
      <p:regular r:id="rId39"/>
    </p:embeddedFont>
    <p:embeddedFont>
      <p:font typeface="Montserrat Thin" charset="1" panose="00000300000000000000"/>
      <p:regular r:id="rId40"/>
    </p:embeddedFont>
    <p:embeddedFont>
      <p:font typeface="Montserrat Thin Italics" charset="1" panose="00000300000000000000"/>
      <p:regular r:id="rId41"/>
    </p:embeddedFont>
    <p:embeddedFont>
      <p:font typeface="Montserrat Extra-Light" charset="1" panose="00000300000000000000"/>
      <p:regular r:id="rId42"/>
    </p:embeddedFont>
    <p:embeddedFont>
      <p:font typeface="Montserrat Extra-Light Italics" charset="1" panose="00000300000000000000"/>
      <p:regular r:id="rId43"/>
    </p:embeddedFont>
    <p:embeddedFont>
      <p:font typeface="Montserrat Light" charset="1" panose="00000400000000000000"/>
      <p:regular r:id="rId44"/>
    </p:embeddedFont>
    <p:embeddedFont>
      <p:font typeface="Montserrat Light Italics" charset="1" panose="00000400000000000000"/>
      <p:regular r:id="rId45"/>
    </p:embeddedFont>
    <p:embeddedFont>
      <p:font typeface="Montserrat Medium" charset="1" panose="00000600000000000000"/>
      <p:regular r:id="rId46"/>
    </p:embeddedFont>
    <p:embeddedFont>
      <p:font typeface="Montserrat Medium Italics" charset="1" panose="00000600000000000000"/>
      <p:regular r:id="rId47"/>
    </p:embeddedFont>
    <p:embeddedFont>
      <p:font typeface="Montserrat Semi-Bold" charset="1" panose="00000700000000000000"/>
      <p:regular r:id="rId48"/>
    </p:embeddedFont>
    <p:embeddedFont>
      <p:font typeface="Montserrat Semi-Bold Italics" charset="1" panose="00000700000000000000"/>
      <p:regular r:id="rId49"/>
    </p:embeddedFont>
    <p:embeddedFont>
      <p:font typeface="Montserrat Ultra-Bold" charset="1" panose="00000900000000000000"/>
      <p:regular r:id="rId50"/>
    </p:embeddedFont>
    <p:embeddedFont>
      <p:font typeface="Montserrat Ultra-Bold Italics" charset="1" panose="00000900000000000000"/>
      <p:regular r:id="rId51"/>
    </p:embeddedFont>
    <p:embeddedFont>
      <p:font typeface="Montserrat Heavy" charset="1" panose="00000A00000000000000"/>
      <p:regular r:id="rId52"/>
    </p:embeddedFont>
    <p:embeddedFont>
      <p:font typeface="Montserrat Heavy Italics" charset="1" panose="00000A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slides/slide10.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535194" y="-733671"/>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5152436" y="-186532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511658" y="-3227374"/>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3303563" y="3570873"/>
            <a:ext cx="11680874" cy="1497428"/>
          </a:xfrm>
          <a:prstGeom prst="rect">
            <a:avLst/>
          </a:prstGeom>
        </p:spPr>
        <p:txBody>
          <a:bodyPr anchor="t" rtlCol="false" tIns="0" lIns="0" bIns="0" rIns="0">
            <a:spAutoFit/>
          </a:bodyPr>
          <a:lstStyle/>
          <a:p>
            <a:pPr algn="ctr">
              <a:lnSpc>
                <a:spcPts val="12115"/>
              </a:lnSpc>
            </a:pPr>
            <a:r>
              <a:rPr lang="en-US" sz="9109" spc="-519">
                <a:solidFill>
                  <a:srgbClr val="1E1E1E"/>
                </a:solidFill>
                <a:latin typeface="DM Serif Display"/>
              </a:rPr>
              <a:t>HANGMAN GAME</a:t>
            </a:r>
          </a:p>
        </p:txBody>
      </p:sp>
      <p:sp>
        <p:nvSpPr>
          <p:cNvPr name="TextBox 16" id="16"/>
          <p:cNvSpPr txBox="true"/>
          <p:nvPr/>
        </p:nvSpPr>
        <p:spPr>
          <a:xfrm rot="0">
            <a:off x="1820378" y="5698455"/>
            <a:ext cx="14647243" cy="863571"/>
          </a:xfrm>
          <a:prstGeom prst="rect">
            <a:avLst/>
          </a:prstGeom>
        </p:spPr>
        <p:txBody>
          <a:bodyPr anchor="t" rtlCol="false" tIns="0" lIns="0" bIns="0" rIns="0">
            <a:spAutoFit/>
          </a:bodyPr>
          <a:lstStyle/>
          <a:p>
            <a:pPr algn="ctr">
              <a:lnSpc>
                <a:spcPts val="7004"/>
              </a:lnSpc>
            </a:pPr>
            <a:r>
              <a:rPr lang="en-US" sz="5266" spc="-300">
                <a:solidFill>
                  <a:srgbClr val="1E1E1E"/>
                </a:solidFill>
                <a:latin typeface="Playfair Display SC"/>
              </a:rPr>
              <a:t>A Fun and Educational Word Guessing Game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132299" y="-566780"/>
            <a:ext cx="5355572" cy="5877171"/>
          </a:xfrm>
          <a:custGeom>
            <a:avLst/>
            <a:gdLst/>
            <a:ahLst/>
            <a:cxnLst/>
            <a:rect r="r" b="b" t="t" l="l"/>
            <a:pathLst>
              <a:path h="5877171" w="5355572">
                <a:moveTo>
                  <a:pt x="0" y="0"/>
                </a:moveTo>
                <a:lnTo>
                  <a:pt x="5355572" y="0"/>
                </a:lnTo>
                <a:lnTo>
                  <a:pt x="5355572" y="5877171"/>
                </a:lnTo>
                <a:lnTo>
                  <a:pt x="0" y="5877171"/>
                </a:lnTo>
                <a:lnTo>
                  <a:pt x="0" y="0"/>
                </a:lnTo>
                <a:close/>
              </a:path>
            </a:pathLst>
          </a:custGeom>
          <a:blipFill>
            <a:blip r:embed="rId2"/>
            <a:stretch>
              <a:fillRect l="0" t="0" r="0" b="0"/>
            </a:stretch>
          </a:blipFill>
        </p:spPr>
      </p:sp>
      <p:sp>
        <p:nvSpPr>
          <p:cNvPr name="Freeform 3" id="3"/>
          <p:cNvSpPr/>
          <p:nvPr/>
        </p:nvSpPr>
        <p:spPr>
          <a:xfrm flipH="false" flipV="false" rot="-10800000">
            <a:off x="10332582" y="-1537984"/>
            <a:ext cx="6597249" cy="3075967"/>
          </a:xfrm>
          <a:custGeom>
            <a:avLst/>
            <a:gdLst/>
            <a:ahLst/>
            <a:cxnLst/>
            <a:rect r="r" b="b" t="t" l="l"/>
            <a:pathLst>
              <a:path h="3075967" w="6597249">
                <a:moveTo>
                  <a:pt x="0" y="0"/>
                </a:moveTo>
                <a:lnTo>
                  <a:pt x="6597249" y="0"/>
                </a:lnTo>
                <a:lnTo>
                  <a:pt x="6597249" y="3075968"/>
                </a:lnTo>
                <a:lnTo>
                  <a:pt x="0" y="3075968"/>
                </a:lnTo>
                <a:lnTo>
                  <a:pt x="0" y="0"/>
                </a:lnTo>
                <a:close/>
              </a:path>
            </a:pathLst>
          </a:custGeom>
          <a:blipFill>
            <a:blip r:embed="rId3"/>
            <a:stretch>
              <a:fillRect l="0" t="0" r="0" b="0"/>
            </a:stretch>
          </a:blipFill>
        </p:spPr>
      </p:sp>
      <p:sp>
        <p:nvSpPr>
          <p:cNvPr name="Freeform 4" id="4"/>
          <p:cNvSpPr/>
          <p:nvPr/>
        </p:nvSpPr>
        <p:spPr>
          <a:xfrm flipH="false" flipV="false" rot="0">
            <a:off x="16929831" y="2362275"/>
            <a:ext cx="7499556" cy="4199751"/>
          </a:xfrm>
          <a:custGeom>
            <a:avLst/>
            <a:gdLst/>
            <a:ahLst/>
            <a:cxnLst/>
            <a:rect r="r" b="b" t="t" l="l"/>
            <a:pathLst>
              <a:path h="4199751" w="7499556">
                <a:moveTo>
                  <a:pt x="0" y="0"/>
                </a:moveTo>
                <a:lnTo>
                  <a:pt x="7499556" y="0"/>
                </a:lnTo>
                <a:lnTo>
                  <a:pt x="7499556" y="4199751"/>
                </a:lnTo>
                <a:lnTo>
                  <a:pt x="0" y="4199751"/>
                </a:lnTo>
                <a:lnTo>
                  <a:pt x="0" y="0"/>
                </a:lnTo>
                <a:close/>
              </a:path>
            </a:pathLst>
          </a:custGeom>
          <a:blipFill>
            <a:blip r:embed="rId4"/>
            <a:stretch>
              <a:fillRect l="0" t="0" r="0" b="0"/>
            </a:stretch>
          </a:blipFill>
        </p:spPr>
      </p:sp>
      <p:sp>
        <p:nvSpPr>
          <p:cNvPr name="Freeform 5" id="5"/>
          <p:cNvSpPr/>
          <p:nvPr/>
        </p:nvSpPr>
        <p:spPr>
          <a:xfrm flipH="false" flipV="false" rot="0">
            <a:off x="-2836415" y="6352306"/>
            <a:ext cx="5059689" cy="5741491"/>
          </a:xfrm>
          <a:custGeom>
            <a:avLst/>
            <a:gdLst/>
            <a:ahLst/>
            <a:cxnLst/>
            <a:rect r="r" b="b" t="t" l="l"/>
            <a:pathLst>
              <a:path h="5741491" w="5059689">
                <a:moveTo>
                  <a:pt x="0" y="0"/>
                </a:moveTo>
                <a:lnTo>
                  <a:pt x="5059688" y="0"/>
                </a:lnTo>
                <a:lnTo>
                  <a:pt x="5059688" y="5741490"/>
                </a:lnTo>
                <a:lnTo>
                  <a:pt x="0" y="5741490"/>
                </a:lnTo>
                <a:lnTo>
                  <a:pt x="0" y="0"/>
                </a:lnTo>
                <a:close/>
              </a:path>
            </a:pathLst>
          </a:custGeom>
          <a:blipFill>
            <a:blip r:embed="rId5"/>
            <a:stretch>
              <a:fillRect l="0" t="0" r="0" b="0"/>
            </a:stretch>
          </a:blipFill>
        </p:spPr>
      </p:sp>
      <p:sp>
        <p:nvSpPr>
          <p:cNvPr name="Freeform 6" id="6"/>
          <p:cNvSpPr/>
          <p:nvPr/>
        </p:nvSpPr>
        <p:spPr>
          <a:xfrm flipH="false" flipV="false" rot="0">
            <a:off x="14411042" y="-2067382"/>
            <a:ext cx="6150745" cy="5766324"/>
          </a:xfrm>
          <a:custGeom>
            <a:avLst/>
            <a:gdLst/>
            <a:ahLst/>
            <a:cxnLst/>
            <a:rect r="r" b="b" t="t" l="l"/>
            <a:pathLst>
              <a:path h="5766324" w="6150745">
                <a:moveTo>
                  <a:pt x="0" y="0"/>
                </a:moveTo>
                <a:lnTo>
                  <a:pt x="6150746" y="0"/>
                </a:lnTo>
                <a:lnTo>
                  <a:pt x="6150746" y="5766323"/>
                </a:lnTo>
                <a:lnTo>
                  <a:pt x="0" y="5766323"/>
                </a:lnTo>
                <a:lnTo>
                  <a:pt x="0" y="0"/>
                </a:lnTo>
                <a:close/>
              </a:path>
            </a:pathLst>
          </a:custGeom>
          <a:blipFill>
            <a:blip r:embed="rId6"/>
            <a:stretch>
              <a:fillRect l="0" t="0" r="0" b="0"/>
            </a:stretch>
          </a:blipFill>
        </p:spPr>
      </p:sp>
      <p:sp>
        <p:nvSpPr>
          <p:cNvPr name="Freeform 7" id="7"/>
          <p:cNvSpPr/>
          <p:nvPr/>
        </p:nvSpPr>
        <p:spPr>
          <a:xfrm flipH="false" flipV="false" rot="-5400000">
            <a:off x="1779430" y="-3179500"/>
            <a:ext cx="4085368" cy="5586827"/>
          </a:xfrm>
          <a:custGeom>
            <a:avLst/>
            <a:gdLst/>
            <a:ahLst/>
            <a:cxnLst/>
            <a:rect r="r" b="b" t="t" l="l"/>
            <a:pathLst>
              <a:path h="5586827" w="4085368">
                <a:moveTo>
                  <a:pt x="0" y="0"/>
                </a:moveTo>
                <a:lnTo>
                  <a:pt x="4085367" y="0"/>
                </a:lnTo>
                <a:lnTo>
                  <a:pt x="4085367" y="5586827"/>
                </a:lnTo>
                <a:lnTo>
                  <a:pt x="0" y="5586827"/>
                </a:lnTo>
                <a:lnTo>
                  <a:pt x="0" y="0"/>
                </a:lnTo>
                <a:close/>
              </a:path>
            </a:pathLst>
          </a:custGeom>
          <a:blipFill>
            <a:blip r:embed="rId7"/>
            <a:stretch>
              <a:fillRect l="0" t="0" r="0" b="0"/>
            </a:stretch>
          </a:blipFill>
        </p:spPr>
      </p:sp>
      <p:sp>
        <p:nvSpPr>
          <p:cNvPr name="Freeform 8" id="8"/>
          <p:cNvSpPr/>
          <p:nvPr/>
        </p:nvSpPr>
        <p:spPr>
          <a:xfrm flipH="false" flipV="false" rot="0">
            <a:off x="15893830" y="5310391"/>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8"/>
            <a:stretch>
              <a:fillRect l="0" t="0" r="0" b="0"/>
            </a:stretch>
          </a:blipFill>
        </p:spPr>
      </p:sp>
      <p:sp>
        <p:nvSpPr>
          <p:cNvPr name="Freeform 9" id="9"/>
          <p:cNvSpPr/>
          <p:nvPr/>
        </p:nvSpPr>
        <p:spPr>
          <a:xfrm flipH="false" flipV="false" rot="0">
            <a:off x="-2836415" y="3901001"/>
            <a:ext cx="4656793" cy="5322050"/>
          </a:xfrm>
          <a:custGeom>
            <a:avLst/>
            <a:gdLst/>
            <a:ahLst/>
            <a:cxnLst/>
            <a:rect r="r" b="b" t="t" l="l"/>
            <a:pathLst>
              <a:path h="5322050" w="4656793">
                <a:moveTo>
                  <a:pt x="0" y="0"/>
                </a:moveTo>
                <a:lnTo>
                  <a:pt x="4656793" y="0"/>
                </a:lnTo>
                <a:lnTo>
                  <a:pt x="4656793" y="5322050"/>
                </a:lnTo>
                <a:lnTo>
                  <a:pt x="0" y="5322050"/>
                </a:lnTo>
                <a:lnTo>
                  <a:pt x="0" y="0"/>
                </a:lnTo>
                <a:close/>
              </a:path>
            </a:pathLst>
          </a:custGeom>
          <a:blipFill>
            <a:blip r:embed="rId9"/>
            <a:stretch>
              <a:fillRect l="0" t="0" r="0" b="0"/>
            </a:stretch>
          </a:blipFill>
        </p:spPr>
      </p:sp>
      <p:sp>
        <p:nvSpPr>
          <p:cNvPr name="Freeform 10" id="10"/>
          <p:cNvSpPr/>
          <p:nvPr/>
        </p:nvSpPr>
        <p:spPr>
          <a:xfrm flipH="false" flipV="false" rot="0">
            <a:off x="13631207" y="8338429"/>
            <a:ext cx="4656793" cy="5322050"/>
          </a:xfrm>
          <a:custGeom>
            <a:avLst/>
            <a:gdLst/>
            <a:ahLst/>
            <a:cxnLst/>
            <a:rect r="r" b="b" t="t" l="l"/>
            <a:pathLst>
              <a:path h="5322050" w="4656793">
                <a:moveTo>
                  <a:pt x="0" y="0"/>
                </a:moveTo>
                <a:lnTo>
                  <a:pt x="4656793" y="0"/>
                </a:lnTo>
                <a:lnTo>
                  <a:pt x="4656793" y="5322049"/>
                </a:lnTo>
                <a:lnTo>
                  <a:pt x="0" y="5322049"/>
                </a:lnTo>
                <a:lnTo>
                  <a:pt x="0" y="0"/>
                </a:lnTo>
                <a:close/>
              </a:path>
            </a:pathLst>
          </a:custGeom>
          <a:blipFill>
            <a:blip r:embed="rId9"/>
            <a:stretch>
              <a:fillRect l="0" t="0" r="0" b="0"/>
            </a:stretch>
          </a:blipFill>
        </p:spPr>
      </p:sp>
      <p:sp>
        <p:nvSpPr>
          <p:cNvPr name="Freeform 11" id="11"/>
          <p:cNvSpPr/>
          <p:nvPr/>
        </p:nvSpPr>
        <p:spPr>
          <a:xfrm flipH="false" flipV="false" rot="0">
            <a:off x="5848023" y="-4053683"/>
            <a:ext cx="6591954" cy="5710280"/>
          </a:xfrm>
          <a:custGeom>
            <a:avLst/>
            <a:gdLst/>
            <a:ahLst/>
            <a:cxnLst/>
            <a:rect r="r" b="b" t="t" l="l"/>
            <a:pathLst>
              <a:path h="5710280" w="6591954">
                <a:moveTo>
                  <a:pt x="0" y="0"/>
                </a:moveTo>
                <a:lnTo>
                  <a:pt x="6591954" y="0"/>
                </a:lnTo>
                <a:lnTo>
                  <a:pt x="6591954" y="5710280"/>
                </a:lnTo>
                <a:lnTo>
                  <a:pt x="0" y="5710280"/>
                </a:lnTo>
                <a:lnTo>
                  <a:pt x="0" y="0"/>
                </a:lnTo>
                <a:close/>
              </a:path>
            </a:pathLst>
          </a:custGeom>
          <a:blipFill>
            <a:blip r:embed="rId10"/>
            <a:stretch>
              <a:fillRect l="0" t="0" r="0" b="0"/>
            </a:stretch>
          </a:blipFill>
        </p:spPr>
      </p:sp>
      <p:sp>
        <p:nvSpPr>
          <p:cNvPr name="Freeform 12" id="12"/>
          <p:cNvSpPr/>
          <p:nvPr/>
        </p:nvSpPr>
        <p:spPr>
          <a:xfrm flipH="false" flipV="false" rot="-3194310">
            <a:off x="8409323" y="7829528"/>
            <a:ext cx="6128048" cy="5913567"/>
          </a:xfrm>
          <a:custGeom>
            <a:avLst/>
            <a:gdLst/>
            <a:ahLst/>
            <a:cxnLst/>
            <a:rect r="r" b="b" t="t" l="l"/>
            <a:pathLst>
              <a:path h="5913567" w="6128048">
                <a:moveTo>
                  <a:pt x="0" y="0"/>
                </a:moveTo>
                <a:lnTo>
                  <a:pt x="6128049" y="0"/>
                </a:lnTo>
                <a:lnTo>
                  <a:pt x="6128049" y="5913566"/>
                </a:lnTo>
                <a:lnTo>
                  <a:pt x="0" y="5913566"/>
                </a:lnTo>
                <a:lnTo>
                  <a:pt x="0" y="0"/>
                </a:lnTo>
                <a:close/>
              </a:path>
            </a:pathLst>
          </a:custGeom>
          <a:blipFill>
            <a:blip r:embed="rId11"/>
            <a:stretch>
              <a:fillRect l="0" t="0" r="0" b="0"/>
            </a:stretch>
          </a:blipFill>
        </p:spPr>
      </p:sp>
      <p:sp>
        <p:nvSpPr>
          <p:cNvPr name="Freeform 13" id="13"/>
          <p:cNvSpPr/>
          <p:nvPr/>
        </p:nvSpPr>
        <p:spPr>
          <a:xfrm flipH="false" flipV="false" rot="-10800000">
            <a:off x="1202696" y="9223051"/>
            <a:ext cx="7941304" cy="4030212"/>
          </a:xfrm>
          <a:custGeom>
            <a:avLst/>
            <a:gdLst/>
            <a:ahLst/>
            <a:cxnLst/>
            <a:rect r="r" b="b" t="t" l="l"/>
            <a:pathLst>
              <a:path h="4030212" w="7941304">
                <a:moveTo>
                  <a:pt x="0" y="0"/>
                </a:moveTo>
                <a:lnTo>
                  <a:pt x="7941304" y="0"/>
                </a:lnTo>
                <a:lnTo>
                  <a:pt x="7941304" y="4030212"/>
                </a:lnTo>
                <a:lnTo>
                  <a:pt x="0" y="4030212"/>
                </a:lnTo>
                <a:lnTo>
                  <a:pt x="0" y="0"/>
                </a:lnTo>
                <a:close/>
              </a:path>
            </a:pathLst>
          </a:custGeom>
          <a:blipFill>
            <a:blip r:embed="rId12"/>
            <a:stretch>
              <a:fillRect l="0" t="0" r="0" b="0"/>
            </a:stretch>
          </a:blipFill>
        </p:spPr>
      </p:sp>
      <p:sp>
        <p:nvSpPr>
          <p:cNvPr name="Freeform 14" id="14"/>
          <p:cNvSpPr/>
          <p:nvPr/>
        </p:nvSpPr>
        <p:spPr>
          <a:xfrm flipH="false" flipV="false" rot="-10800000">
            <a:off x="5058632" y="8780991"/>
            <a:ext cx="4085368" cy="5586827"/>
          </a:xfrm>
          <a:custGeom>
            <a:avLst/>
            <a:gdLst/>
            <a:ahLst/>
            <a:cxnLst/>
            <a:rect r="r" b="b" t="t" l="l"/>
            <a:pathLst>
              <a:path h="5586827" w="4085368">
                <a:moveTo>
                  <a:pt x="0" y="0"/>
                </a:moveTo>
                <a:lnTo>
                  <a:pt x="4085368" y="0"/>
                </a:lnTo>
                <a:lnTo>
                  <a:pt x="4085368" y="5586828"/>
                </a:lnTo>
                <a:lnTo>
                  <a:pt x="0" y="5586828"/>
                </a:lnTo>
                <a:lnTo>
                  <a:pt x="0" y="0"/>
                </a:lnTo>
                <a:close/>
              </a:path>
            </a:pathLst>
          </a:custGeom>
          <a:blipFill>
            <a:blip r:embed="rId7"/>
            <a:stretch>
              <a:fillRect l="0" t="0" r="0" b="0"/>
            </a:stretch>
          </a:blipFill>
        </p:spPr>
      </p:sp>
      <p:sp>
        <p:nvSpPr>
          <p:cNvPr name="TextBox 15" id="15"/>
          <p:cNvSpPr txBox="true"/>
          <p:nvPr/>
        </p:nvSpPr>
        <p:spPr>
          <a:xfrm rot="0">
            <a:off x="3303563" y="4495002"/>
            <a:ext cx="11680874" cy="1506953"/>
          </a:xfrm>
          <a:prstGeom prst="rect">
            <a:avLst/>
          </a:prstGeom>
        </p:spPr>
        <p:txBody>
          <a:bodyPr anchor="t" rtlCol="false" tIns="0" lIns="0" bIns="0" rIns="0">
            <a:spAutoFit/>
          </a:bodyPr>
          <a:lstStyle/>
          <a:p>
            <a:pPr algn="ctr">
              <a:lnSpc>
                <a:spcPts val="12115"/>
              </a:lnSpc>
            </a:pPr>
            <a:r>
              <a:rPr lang="en-US" sz="9109" spc="-519">
                <a:solidFill>
                  <a:srgbClr val="1E1E1E"/>
                </a:solidFill>
                <a:latin typeface="Playfair Display SC"/>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1171822">
            <a:off x="7853583" y="-1405179"/>
            <a:ext cx="13970515" cy="13097357"/>
          </a:xfrm>
          <a:custGeom>
            <a:avLst/>
            <a:gdLst/>
            <a:ahLst/>
            <a:cxnLst/>
            <a:rect r="r" b="b" t="t" l="l"/>
            <a:pathLst>
              <a:path h="13097357" w="13970515">
                <a:moveTo>
                  <a:pt x="0" y="0"/>
                </a:moveTo>
                <a:lnTo>
                  <a:pt x="13970515" y="0"/>
                </a:lnTo>
                <a:lnTo>
                  <a:pt x="13970515" y="13097358"/>
                </a:lnTo>
                <a:lnTo>
                  <a:pt x="0" y="13097358"/>
                </a:lnTo>
                <a:lnTo>
                  <a:pt x="0" y="0"/>
                </a:lnTo>
                <a:close/>
              </a:path>
            </a:pathLst>
          </a:custGeom>
          <a:blipFill>
            <a:blip r:embed="rId2"/>
            <a:stretch>
              <a:fillRect l="0" t="0" r="0" b="0"/>
            </a:stretch>
          </a:blipFill>
        </p:spPr>
      </p:sp>
      <p:sp>
        <p:nvSpPr>
          <p:cNvPr name="TextBox 3" id="3"/>
          <p:cNvSpPr txBox="true"/>
          <p:nvPr/>
        </p:nvSpPr>
        <p:spPr>
          <a:xfrm rot="0">
            <a:off x="1314450" y="2252903"/>
            <a:ext cx="7707571" cy="1129665"/>
          </a:xfrm>
          <a:prstGeom prst="rect">
            <a:avLst/>
          </a:prstGeom>
        </p:spPr>
        <p:txBody>
          <a:bodyPr anchor="t" rtlCol="false" tIns="0" lIns="0" bIns="0" rIns="0">
            <a:spAutoFit/>
          </a:bodyPr>
          <a:lstStyle/>
          <a:p>
            <a:pPr>
              <a:lnSpc>
                <a:spcPts val="9030"/>
              </a:lnSpc>
            </a:pPr>
            <a:r>
              <a:rPr lang="en-US" sz="7000" spc="-399">
                <a:solidFill>
                  <a:srgbClr val="1E1E1E"/>
                </a:solidFill>
                <a:latin typeface="Playfair Display SC"/>
              </a:rPr>
              <a:t>Introduction</a:t>
            </a:r>
          </a:p>
        </p:txBody>
      </p:sp>
      <p:sp>
        <p:nvSpPr>
          <p:cNvPr name="TextBox 4" id="4"/>
          <p:cNvSpPr txBox="true"/>
          <p:nvPr/>
        </p:nvSpPr>
        <p:spPr>
          <a:xfrm rot="0">
            <a:off x="1314450" y="4057944"/>
            <a:ext cx="7707571" cy="4440555"/>
          </a:xfrm>
          <a:prstGeom prst="rect">
            <a:avLst/>
          </a:prstGeom>
        </p:spPr>
        <p:txBody>
          <a:bodyPr anchor="t" rtlCol="false" tIns="0" lIns="0" bIns="0" rIns="0">
            <a:spAutoFit/>
          </a:bodyPr>
          <a:lstStyle/>
          <a:p>
            <a:pPr marL="0" indent="0" lvl="0">
              <a:lnSpc>
                <a:spcPts val="3915"/>
              </a:lnSpc>
              <a:spcBef>
                <a:spcPct val="0"/>
              </a:spcBef>
            </a:pPr>
            <a:r>
              <a:rPr lang="en-US" sz="2900" spc="174">
                <a:solidFill>
                  <a:srgbClr val="1E1E1E"/>
                </a:solidFill>
                <a:latin typeface="Montserrat"/>
              </a:rPr>
              <a:t>Welcome to our presentation on the Hangman game! Hangman is a classic word-guessing game that has been entertaining and educating people of all ages for generations. In this presentation, we will explore the working, uses, advantages, disadvantages, and future scope of our Hangman game project.</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5EDE6"/>
        </a:solidFill>
      </p:bgPr>
    </p:bg>
    <p:spTree>
      <p:nvGrpSpPr>
        <p:cNvPr id="1" name=""/>
        <p:cNvGrpSpPr/>
        <p:nvPr/>
      </p:nvGrpSpPr>
      <p:grpSpPr>
        <a:xfrm>
          <a:off x="0" y="0"/>
          <a:ext cx="0" cy="0"/>
          <a:chOff x="0" y="0"/>
          <a:chExt cx="0" cy="0"/>
        </a:xfrm>
      </p:grpSpPr>
      <p:sp>
        <p:nvSpPr>
          <p:cNvPr name="TextBox 2" id="2"/>
          <p:cNvSpPr txBox="true"/>
          <p:nvPr/>
        </p:nvSpPr>
        <p:spPr>
          <a:xfrm rot="0">
            <a:off x="1314450" y="1629224"/>
            <a:ext cx="7707571" cy="1129665"/>
          </a:xfrm>
          <a:prstGeom prst="rect">
            <a:avLst/>
          </a:prstGeom>
        </p:spPr>
        <p:txBody>
          <a:bodyPr anchor="t" rtlCol="false" tIns="0" lIns="0" bIns="0" rIns="0">
            <a:spAutoFit/>
          </a:bodyPr>
          <a:lstStyle/>
          <a:p>
            <a:pPr>
              <a:lnSpc>
                <a:spcPts val="9030"/>
              </a:lnSpc>
            </a:pPr>
            <a:r>
              <a:rPr lang="en-US" sz="7000" spc="-399">
                <a:solidFill>
                  <a:srgbClr val="1E1E1E"/>
                </a:solidFill>
                <a:latin typeface="Playfair Display SC"/>
              </a:rPr>
              <a:t>Working</a:t>
            </a:r>
          </a:p>
        </p:txBody>
      </p:sp>
      <p:sp>
        <p:nvSpPr>
          <p:cNvPr name="TextBox 3" id="3"/>
          <p:cNvSpPr txBox="true"/>
          <p:nvPr/>
        </p:nvSpPr>
        <p:spPr>
          <a:xfrm rot="0">
            <a:off x="1436429" y="3155871"/>
            <a:ext cx="7707571" cy="4263390"/>
          </a:xfrm>
          <a:prstGeom prst="rect">
            <a:avLst/>
          </a:prstGeom>
        </p:spPr>
        <p:txBody>
          <a:bodyPr anchor="t" rtlCol="false" tIns="0" lIns="0" bIns="0" rIns="0">
            <a:spAutoFit/>
          </a:bodyPr>
          <a:lstStyle/>
          <a:p>
            <a:pPr marL="0" indent="0" lvl="0">
              <a:lnSpc>
                <a:spcPts val="5670"/>
              </a:lnSpc>
              <a:spcBef>
                <a:spcPct val="0"/>
              </a:spcBef>
            </a:pPr>
            <a:r>
              <a:rPr lang="en-US" sz="4200" spc="252">
                <a:solidFill>
                  <a:srgbClr val="1E1E1E"/>
                </a:solidFill>
                <a:latin typeface="Montserrat"/>
              </a:rPr>
              <a:t>Hangman is a word puzzle game where one player thinks of a word and the other player tries to guess it by suggesting letters. </a:t>
            </a:r>
          </a:p>
        </p:txBody>
      </p:sp>
      <p:grpSp>
        <p:nvGrpSpPr>
          <p:cNvPr name="Group 4" id="4"/>
          <p:cNvGrpSpPr/>
          <p:nvPr/>
        </p:nvGrpSpPr>
        <p:grpSpPr>
          <a:xfrm rot="0">
            <a:off x="10261239" y="1170261"/>
            <a:ext cx="6998061" cy="2561528"/>
            <a:chOff x="0" y="0"/>
            <a:chExt cx="2342659" cy="857492"/>
          </a:xfrm>
        </p:grpSpPr>
        <p:sp>
          <p:nvSpPr>
            <p:cNvPr name="Freeform 5" id="5"/>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F7CEB5"/>
            </a:solidFill>
          </p:spPr>
        </p:sp>
        <p:sp>
          <p:nvSpPr>
            <p:cNvPr name="TextBox 6" id="6"/>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0777422" y="2033826"/>
            <a:ext cx="1578952" cy="1024898"/>
          </a:xfrm>
          <a:prstGeom prst="rect">
            <a:avLst/>
          </a:prstGeom>
        </p:spPr>
        <p:txBody>
          <a:bodyPr anchor="t" rtlCol="false" tIns="0" lIns="0" bIns="0" rIns="0">
            <a:spAutoFit/>
          </a:bodyPr>
          <a:lstStyle/>
          <a:p>
            <a:pPr>
              <a:lnSpc>
                <a:spcPts val="7680"/>
              </a:lnSpc>
            </a:pPr>
            <a:r>
              <a:rPr lang="en-US" sz="8000" spc="-656">
                <a:solidFill>
                  <a:srgbClr val="1E1E1E"/>
                </a:solidFill>
                <a:latin typeface="Montserrat"/>
              </a:rPr>
              <a:t>01.</a:t>
            </a:r>
          </a:p>
        </p:txBody>
      </p:sp>
      <p:grpSp>
        <p:nvGrpSpPr>
          <p:cNvPr name="Group 8" id="8"/>
          <p:cNvGrpSpPr/>
          <p:nvPr/>
        </p:nvGrpSpPr>
        <p:grpSpPr>
          <a:xfrm rot="0">
            <a:off x="10261239" y="3862348"/>
            <a:ext cx="6998061" cy="2561528"/>
            <a:chOff x="0" y="0"/>
            <a:chExt cx="2342659" cy="857492"/>
          </a:xfrm>
        </p:grpSpPr>
        <p:sp>
          <p:nvSpPr>
            <p:cNvPr name="Freeform 9" id="9"/>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CBCFB5"/>
            </a:solidFill>
          </p:spPr>
        </p:sp>
        <p:sp>
          <p:nvSpPr>
            <p:cNvPr name="TextBox 10" id="10"/>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1" id="11"/>
          <p:cNvGrpSpPr/>
          <p:nvPr/>
        </p:nvGrpSpPr>
        <p:grpSpPr>
          <a:xfrm rot="0">
            <a:off x="10261239" y="6557226"/>
            <a:ext cx="6998061" cy="2561528"/>
            <a:chOff x="0" y="0"/>
            <a:chExt cx="2342659" cy="857492"/>
          </a:xfrm>
        </p:grpSpPr>
        <p:sp>
          <p:nvSpPr>
            <p:cNvPr name="Freeform 12" id="12"/>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A6B49C"/>
            </a:solidFill>
          </p:spPr>
        </p:sp>
        <p:sp>
          <p:nvSpPr>
            <p:cNvPr name="TextBox 13" id="13"/>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4" id="14"/>
          <p:cNvSpPr txBox="true"/>
          <p:nvPr/>
        </p:nvSpPr>
        <p:spPr>
          <a:xfrm rot="0">
            <a:off x="10777422" y="4727308"/>
            <a:ext cx="1578952" cy="1024898"/>
          </a:xfrm>
          <a:prstGeom prst="rect">
            <a:avLst/>
          </a:prstGeom>
        </p:spPr>
        <p:txBody>
          <a:bodyPr anchor="t" rtlCol="false" tIns="0" lIns="0" bIns="0" rIns="0">
            <a:spAutoFit/>
          </a:bodyPr>
          <a:lstStyle/>
          <a:p>
            <a:pPr>
              <a:lnSpc>
                <a:spcPts val="7680"/>
              </a:lnSpc>
            </a:pPr>
            <a:r>
              <a:rPr lang="en-US" sz="8000" spc="-656">
                <a:solidFill>
                  <a:srgbClr val="1E1E1E"/>
                </a:solidFill>
                <a:latin typeface="Montserrat"/>
              </a:rPr>
              <a:t>02.</a:t>
            </a:r>
          </a:p>
        </p:txBody>
      </p:sp>
      <p:sp>
        <p:nvSpPr>
          <p:cNvPr name="TextBox 15" id="15"/>
          <p:cNvSpPr txBox="true"/>
          <p:nvPr/>
        </p:nvSpPr>
        <p:spPr>
          <a:xfrm rot="0">
            <a:off x="10777422" y="7420791"/>
            <a:ext cx="1578952" cy="1024898"/>
          </a:xfrm>
          <a:prstGeom prst="rect">
            <a:avLst/>
          </a:prstGeom>
        </p:spPr>
        <p:txBody>
          <a:bodyPr anchor="t" rtlCol="false" tIns="0" lIns="0" bIns="0" rIns="0">
            <a:spAutoFit/>
          </a:bodyPr>
          <a:lstStyle/>
          <a:p>
            <a:pPr>
              <a:lnSpc>
                <a:spcPts val="7680"/>
              </a:lnSpc>
            </a:pPr>
            <a:r>
              <a:rPr lang="en-US" sz="8000" spc="-656">
                <a:solidFill>
                  <a:srgbClr val="1E1E1E"/>
                </a:solidFill>
                <a:latin typeface="Montserrat"/>
              </a:rPr>
              <a:t>03.</a:t>
            </a:r>
          </a:p>
        </p:txBody>
      </p:sp>
      <p:sp>
        <p:nvSpPr>
          <p:cNvPr name="TextBox 16" id="16"/>
          <p:cNvSpPr txBox="true"/>
          <p:nvPr/>
        </p:nvSpPr>
        <p:spPr>
          <a:xfrm rot="0">
            <a:off x="12504658" y="1814751"/>
            <a:ext cx="4132127" cy="1398270"/>
          </a:xfrm>
          <a:prstGeom prst="rect">
            <a:avLst/>
          </a:prstGeom>
        </p:spPr>
        <p:txBody>
          <a:bodyPr anchor="t" rtlCol="false" tIns="0" lIns="0" bIns="0" rIns="0">
            <a:spAutoFit/>
          </a:bodyPr>
          <a:lstStyle/>
          <a:p>
            <a:pPr algn="just" marL="0" indent="0" lvl="0">
              <a:lnSpc>
                <a:spcPts val="2835"/>
              </a:lnSpc>
              <a:spcBef>
                <a:spcPct val="0"/>
              </a:spcBef>
            </a:pPr>
            <a:r>
              <a:rPr lang="en-US" sz="2100" spc="33">
                <a:solidFill>
                  <a:srgbClr val="1E1E1E"/>
                </a:solidFill>
                <a:latin typeface="Montserrat"/>
              </a:rPr>
              <a:t>The word to be guessed is selected by one player. </a:t>
            </a:r>
            <a:r>
              <a:rPr lang="en-US" sz="2100" spc="33">
                <a:solidFill>
                  <a:srgbClr val="1E1E1E"/>
                </a:solidFill>
                <a:latin typeface="Montserrat"/>
              </a:rPr>
              <a:t>The guessing player suggests a letter.</a:t>
            </a:r>
          </a:p>
        </p:txBody>
      </p:sp>
      <p:sp>
        <p:nvSpPr>
          <p:cNvPr name="TextBox 17" id="17"/>
          <p:cNvSpPr txBox="true"/>
          <p:nvPr/>
        </p:nvSpPr>
        <p:spPr>
          <a:xfrm rot="0">
            <a:off x="12504658" y="4579675"/>
            <a:ext cx="4132127" cy="1101090"/>
          </a:xfrm>
          <a:prstGeom prst="rect">
            <a:avLst/>
          </a:prstGeom>
        </p:spPr>
        <p:txBody>
          <a:bodyPr anchor="t" rtlCol="false" tIns="0" lIns="0" bIns="0" rIns="0">
            <a:spAutoFit/>
          </a:bodyPr>
          <a:lstStyle/>
          <a:p>
            <a:pPr algn="just" marL="0" indent="0" lvl="0">
              <a:lnSpc>
                <a:spcPts val="2969"/>
              </a:lnSpc>
              <a:spcBef>
                <a:spcPct val="0"/>
              </a:spcBef>
            </a:pPr>
            <a:r>
              <a:rPr lang="en-US" sz="2199" spc="35">
                <a:solidFill>
                  <a:srgbClr val="1E1E1E"/>
                </a:solidFill>
                <a:latin typeface="Montserrat"/>
              </a:rPr>
              <a:t>If the letter is in the word, it is revealed; otherwise, a part of a hangman is drawn.</a:t>
            </a:r>
          </a:p>
        </p:txBody>
      </p:sp>
      <p:sp>
        <p:nvSpPr>
          <p:cNvPr name="TextBox 18" id="18"/>
          <p:cNvSpPr txBox="true"/>
          <p:nvPr/>
        </p:nvSpPr>
        <p:spPr>
          <a:xfrm rot="0">
            <a:off x="12504658" y="7341737"/>
            <a:ext cx="4132127" cy="963930"/>
          </a:xfrm>
          <a:prstGeom prst="rect">
            <a:avLst/>
          </a:prstGeom>
        </p:spPr>
        <p:txBody>
          <a:bodyPr anchor="t" rtlCol="false" tIns="0" lIns="0" bIns="0" rIns="0">
            <a:spAutoFit/>
          </a:bodyPr>
          <a:lstStyle/>
          <a:p>
            <a:pPr algn="just" marL="0" indent="0" lvl="0">
              <a:lnSpc>
                <a:spcPts val="2564"/>
              </a:lnSpc>
              <a:spcBef>
                <a:spcPct val="0"/>
              </a:spcBef>
            </a:pPr>
            <a:r>
              <a:rPr lang="en-US" sz="1899" spc="30">
                <a:solidFill>
                  <a:srgbClr val="1E1E1E"/>
                </a:solidFill>
                <a:latin typeface="Montserrat"/>
              </a:rPr>
              <a:t>The guessing player continues until they guess the word or the hangman is complete.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3989960" y="618064"/>
            <a:ext cx="11340066" cy="9050872"/>
          </a:xfrm>
          <a:custGeom>
            <a:avLst/>
            <a:gdLst/>
            <a:ahLst/>
            <a:cxnLst/>
            <a:rect r="r" b="b" t="t" l="l"/>
            <a:pathLst>
              <a:path h="9050872" w="11340066">
                <a:moveTo>
                  <a:pt x="0" y="0"/>
                </a:moveTo>
                <a:lnTo>
                  <a:pt x="11340067" y="0"/>
                </a:lnTo>
                <a:lnTo>
                  <a:pt x="11340067" y="9050872"/>
                </a:lnTo>
                <a:lnTo>
                  <a:pt x="0" y="9050872"/>
                </a:lnTo>
                <a:lnTo>
                  <a:pt x="0" y="0"/>
                </a:lnTo>
                <a:close/>
              </a:path>
            </a:pathLst>
          </a:custGeom>
          <a:blipFill>
            <a:blip r:embed="rId2"/>
            <a:stretch>
              <a:fillRect l="0" t="-9567" r="0" b="-15725"/>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grpSp>
        <p:nvGrpSpPr>
          <p:cNvPr name="Group 2" id="2"/>
          <p:cNvGrpSpPr/>
          <p:nvPr/>
        </p:nvGrpSpPr>
        <p:grpSpPr>
          <a:xfrm rot="0">
            <a:off x="509260" y="468933"/>
            <a:ext cx="17269480" cy="9349134"/>
            <a:chOff x="0" y="0"/>
            <a:chExt cx="1537094" cy="832133"/>
          </a:xfrm>
        </p:grpSpPr>
        <p:sp>
          <p:nvSpPr>
            <p:cNvPr name="Freeform 3" id="3"/>
            <p:cNvSpPr/>
            <p:nvPr/>
          </p:nvSpPr>
          <p:spPr>
            <a:xfrm flipH="false" flipV="false" rot="0">
              <a:off x="0" y="0"/>
              <a:ext cx="1537094" cy="832133"/>
            </a:xfrm>
            <a:custGeom>
              <a:avLst/>
              <a:gdLst/>
              <a:ahLst/>
              <a:cxnLst/>
              <a:rect r="r" b="b" t="t" l="l"/>
              <a:pathLst>
                <a:path h="832133" w="1537094">
                  <a:moveTo>
                    <a:pt x="0" y="0"/>
                  </a:moveTo>
                  <a:lnTo>
                    <a:pt x="1537094" y="0"/>
                  </a:lnTo>
                  <a:lnTo>
                    <a:pt x="1537094" y="832133"/>
                  </a:lnTo>
                  <a:lnTo>
                    <a:pt x="0" y="832133"/>
                  </a:lnTo>
                  <a:close/>
                </a:path>
              </a:pathLst>
            </a:custGeom>
            <a:solidFill>
              <a:srgbClr val="F7CEB5"/>
            </a:solidFill>
          </p:spPr>
        </p:sp>
        <p:sp>
          <p:nvSpPr>
            <p:cNvPr name="TextBox 4" id="4"/>
            <p:cNvSpPr txBox="true"/>
            <p:nvPr/>
          </p:nvSpPr>
          <p:spPr>
            <a:xfrm>
              <a:off x="0" y="-38100"/>
              <a:ext cx="1537094" cy="8702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3011717" y="6249187"/>
            <a:ext cx="3710878" cy="2896225"/>
            <a:chOff x="0" y="0"/>
            <a:chExt cx="541635" cy="422730"/>
          </a:xfrm>
        </p:grpSpPr>
        <p:sp>
          <p:nvSpPr>
            <p:cNvPr name="Freeform 6" id="6"/>
            <p:cNvSpPr/>
            <p:nvPr/>
          </p:nvSpPr>
          <p:spPr>
            <a:xfrm flipH="false" flipV="false" rot="0">
              <a:off x="0" y="0"/>
              <a:ext cx="541635" cy="422730"/>
            </a:xfrm>
            <a:custGeom>
              <a:avLst/>
              <a:gdLst/>
              <a:ahLst/>
              <a:cxnLst/>
              <a:rect r="r" b="b" t="t" l="l"/>
              <a:pathLst>
                <a:path h="422730" w="541635">
                  <a:moveTo>
                    <a:pt x="0" y="0"/>
                  </a:moveTo>
                  <a:lnTo>
                    <a:pt x="541635" y="0"/>
                  </a:lnTo>
                  <a:lnTo>
                    <a:pt x="541635" y="422730"/>
                  </a:lnTo>
                  <a:lnTo>
                    <a:pt x="0" y="422730"/>
                  </a:lnTo>
                  <a:close/>
                </a:path>
              </a:pathLst>
            </a:custGeom>
            <a:solidFill>
              <a:srgbClr val="F5EDE6"/>
            </a:solidFill>
          </p:spPr>
        </p:sp>
        <p:sp>
          <p:nvSpPr>
            <p:cNvPr name="TextBox 7" id="7"/>
            <p:cNvSpPr txBox="true"/>
            <p:nvPr/>
          </p:nvSpPr>
          <p:spPr>
            <a:xfrm>
              <a:off x="0" y="-28575"/>
              <a:ext cx="541635" cy="451305"/>
            </a:xfrm>
            <a:prstGeom prst="rect">
              <a:avLst/>
            </a:prstGeom>
          </p:spPr>
          <p:txBody>
            <a:bodyPr anchor="ctr" rtlCol="false" tIns="15688" lIns="15688" bIns="15688" rIns="15688"/>
            <a:lstStyle/>
            <a:p>
              <a:pPr algn="ctr">
                <a:lnSpc>
                  <a:spcPts val="2507"/>
                </a:lnSpc>
                <a:spcBef>
                  <a:spcPct val="0"/>
                </a:spcBef>
              </a:pPr>
            </a:p>
          </p:txBody>
        </p:sp>
      </p:grpSp>
      <p:grpSp>
        <p:nvGrpSpPr>
          <p:cNvPr name="Group 8" id="8"/>
          <p:cNvGrpSpPr>
            <a:grpSpLocks noChangeAspect="true"/>
          </p:cNvGrpSpPr>
          <p:nvPr/>
        </p:nvGrpSpPr>
        <p:grpSpPr>
          <a:xfrm rot="0">
            <a:off x="3011717" y="2841804"/>
            <a:ext cx="3710878" cy="3710863"/>
            <a:chOff x="0" y="0"/>
            <a:chExt cx="6350025" cy="6350000"/>
          </a:xfrm>
        </p:grpSpPr>
        <p:sp>
          <p:nvSpPr>
            <p:cNvPr name="Freeform 9" id="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2"/>
              <a:stretch>
                <a:fillRect l="-25101" t="0" r="-25101" b="0"/>
              </a:stretch>
            </a:blipFill>
          </p:spPr>
        </p:sp>
      </p:grpSp>
      <p:grpSp>
        <p:nvGrpSpPr>
          <p:cNvPr name="Group 10" id="10"/>
          <p:cNvGrpSpPr/>
          <p:nvPr/>
        </p:nvGrpSpPr>
        <p:grpSpPr>
          <a:xfrm rot="0">
            <a:off x="7290412" y="6249187"/>
            <a:ext cx="3710878" cy="2896225"/>
            <a:chOff x="0" y="0"/>
            <a:chExt cx="541635" cy="422730"/>
          </a:xfrm>
        </p:grpSpPr>
        <p:sp>
          <p:nvSpPr>
            <p:cNvPr name="Freeform 11" id="11"/>
            <p:cNvSpPr/>
            <p:nvPr/>
          </p:nvSpPr>
          <p:spPr>
            <a:xfrm flipH="false" flipV="false" rot="0">
              <a:off x="0" y="0"/>
              <a:ext cx="541635" cy="422730"/>
            </a:xfrm>
            <a:custGeom>
              <a:avLst/>
              <a:gdLst/>
              <a:ahLst/>
              <a:cxnLst/>
              <a:rect r="r" b="b" t="t" l="l"/>
              <a:pathLst>
                <a:path h="422730" w="541635">
                  <a:moveTo>
                    <a:pt x="0" y="0"/>
                  </a:moveTo>
                  <a:lnTo>
                    <a:pt x="541635" y="0"/>
                  </a:lnTo>
                  <a:lnTo>
                    <a:pt x="541635" y="422730"/>
                  </a:lnTo>
                  <a:lnTo>
                    <a:pt x="0" y="422730"/>
                  </a:lnTo>
                  <a:close/>
                </a:path>
              </a:pathLst>
            </a:custGeom>
            <a:solidFill>
              <a:srgbClr val="F5EDE6"/>
            </a:solidFill>
          </p:spPr>
        </p:sp>
        <p:sp>
          <p:nvSpPr>
            <p:cNvPr name="TextBox 12" id="12"/>
            <p:cNvSpPr txBox="true"/>
            <p:nvPr/>
          </p:nvSpPr>
          <p:spPr>
            <a:xfrm>
              <a:off x="0" y="-28575"/>
              <a:ext cx="541635" cy="451305"/>
            </a:xfrm>
            <a:prstGeom prst="rect">
              <a:avLst/>
            </a:prstGeom>
          </p:spPr>
          <p:txBody>
            <a:bodyPr anchor="ctr" rtlCol="false" tIns="15688" lIns="15688" bIns="15688" rIns="15688"/>
            <a:lstStyle/>
            <a:p>
              <a:pPr algn="ctr">
                <a:lnSpc>
                  <a:spcPts val="2507"/>
                </a:lnSpc>
                <a:spcBef>
                  <a:spcPct val="0"/>
                </a:spcBef>
              </a:pPr>
            </a:p>
          </p:txBody>
        </p:sp>
      </p:grpSp>
      <p:grpSp>
        <p:nvGrpSpPr>
          <p:cNvPr name="Group 13" id="13"/>
          <p:cNvGrpSpPr>
            <a:grpSpLocks noChangeAspect="true"/>
          </p:cNvGrpSpPr>
          <p:nvPr/>
        </p:nvGrpSpPr>
        <p:grpSpPr>
          <a:xfrm rot="0">
            <a:off x="7290211" y="2841804"/>
            <a:ext cx="3710878" cy="3710863"/>
            <a:chOff x="0" y="0"/>
            <a:chExt cx="6350025" cy="6350000"/>
          </a:xfrm>
        </p:grpSpPr>
        <p:sp>
          <p:nvSpPr>
            <p:cNvPr name="Freeform 14" id="14"/>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0" r="0" b="0"/>
              </a:stretch>
            </a:blipFill>
          </p:spPr>
        </p:sp>
      </p:grpSp>
      <p:grpSp>
        <p:nvGrpSpPr>
          <p:cNvPr name="Group 15" id="15"/>
          <p:cNvGrpSpPr/>
          <p:nvPr/>
        </p:nvGrpSpPr>
        <p:grpSpPr>
          <a:xfrm rot="0">
            <a:off x="11565405" y="6249187"/>
            <a:ext cx="3710878" cy="2896225"/>
            <a:chOff x="0" y="0"/>
            <a:chExt cx="541635" cy="422730"/>
          </a:xfrm>
        </p:grpSpPr>
        <p:sp>
          <p:nvSpPr>
            <p:cNvPr name="Freeform 16" id="16"/>
            <p:cNvSpPr/>
            <p:nvPr/>
          </p:nvSpPr>
          <p:spPr>
            <a:xfrm flipH="false" flipV="false" rot="0">
              <a:off x="0" y="0"/>
              <a:ext cx="541635" cy="422730"/>
            </a:xfrm>
            <a:custGeom>
              <a:avLst/>
              <a:gdLst/>
              <a:ahLst/>
              <a:cxnLst/>
              <a:rect r="r" b="b" t="t" l="l"/>
              <a:pathLst>
                <a:path h="422730" w="541635">
                  <a:moveTo>
                    <a:pt x="0" y="0"/>
                  </a:moveTo>
                  <a:lnTo>
                    <a:pt x="541635" y="0"/>
                  </a:lnTo>
                  <a:lnTo>
                    <a:pt x="541635" y="422730"/>
                  </a:lnTo>
                  <a:lnTo>
                    <a:pt x="0" y="422730"/>
                  </a:lnTo>
                  <a:close/>
                </a:path>
              </a:pathLst>
            </a:custGeom>
            <a:solidFill>
              <a:srgbClr val="F5EDE6"/>
            </a:solidFill>
          </p:spPr>
        </p:sp>
        <p:sp>
          <p:nvSpPr>
            <p:cNvPr name="TextBox 17" id="17"/>
            <p:cNvSpPr txBox="true"/>
            <p:nvPr/>
          </p:nvSpPr>
          <p:spPr>
            <a:xfrm>
              <a:off x="0" y="-28575"/>
              <a:ext cx="541635" cy="451305"/>
            </a:xfrm>
            <a:prstGeom prst="rect">
              <a:avLst/>
            </a:prstGeom>
          </p:spPr>
          <p:txBody>
            <a:bodyPr anchor="ctr" rtlCol="false" tIns="15688" lIns="15688" bIns="15688" rIns="15688"/>
            <a:lstStyle/>
            <a:p>
              <a:pPr algn="ctr">
                <a:lnSpc>
                  <a:spcPts val="2507"/>
                </a:lnSpc>
                <a:spcBef>
                  <a:spcPct val="0"/>
                </a:spcBef>
              </a:pPr>
            </a:p>
          </p:txBody>
        </p:sp>
      </p:grpSp>
      <p:grpSp>
        <p:nvGrpSpPr>
          <p:cNvPr name="Group 18" id="18"/>
          <p:cNvGrpSpPr>
            <a:grpSpLocks noChangeAspect="true"/>
          </p:cNvGrpSpPr>
          <p:nvPr/>
        </p:nvGrpSpPr>
        <p:grpSpPr>
          <a:xfrm rot="0">
            <a:off x="11565405" y="2841804"/>
            <a:ext cx="3710878" cy="3710863"/>
            <a:chOff x="0" y="0"/>
            <a:chExt cx="6350025" cy="6350000"/>
          </a:xfrm>
        </p:grpSpPr>
        <p:sp>
          <p:nvSpPr>
            <p:cNvPr name="Freeform 19" id="19"/>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28749" t="0" r="-28749" b="0"/>
              </a:stretch>
            </a:blipFill>
          </p:spPr>
        </p:sp>
      </p:grpSp>
      <p:sp>
        <p:nvSpPr>
          <p:cNvPr name="TextBox 20" id="20"/>
          <p:cNvSpPr txBox="true"/>
          <p:nvPr/>
        </p:nvSpPr>
        <p:spPr>
          <a:xfrm rot="0">
            <a:off x="2362883" y="1209298"/>
            <a:ext cx="13562234" cy="960120"/>
          </a:xfrm>
          <a:prstGeom prst="rect">
            <a:avLst/>
          </a:prstGeom>
        </p:spPr>
        <p:txBody>
          <a:bodyPr anchor="t" rtlCol="false" tIns="0" lIns="0" bIns="0" rIns="0">
            <a:spAutoFit/>
          </a:bodyPr>
          <a:lstStyle/>
          <a:p>
            <a:pPr algn="ctr">
              <a:lnSpc>
                <a:spcPts val="7740"/>
              </a:lnSpc>
            </a:pPr>
            <a:r>
              <a:rPr lang="en-US" sz="6000" spc="-342">
                <a:solidFill>
                  <a:srgbClr val="1E1E1E"/>
                </a:solidFill>
                <a:latin typeface="Playfair Display SC"/>
              </a:rPr>
              <a:t>Uses</a:t>
            </a:r>
          </a:p>
        </p:txBody>
      </p:sp>
      <p:sp>
        <p:nvSpPr>
          <p:cNvPr name="TextBox 21" id="21"/>
          <p:cNvSpPr txBox="true"/>
          <p:nvPr/>
        </p:nvSpPr>
        <p:spPr>
          <a:xfrm rot="0">
            <a:off x="3094028" y="7125859"/>
            <a:ext cx="3546256" cy="1114307"/>
          </a:xfrm>
          <a:prstGeom prst="rect">
            <a:avLst/>
          </a:prstGeom>
        </p:spPr>
        <p:txBody>
          <a:bodyPr anchor="t" rtlCol="false" tIns="0" lIns="0" bIns="0" rIns="0">
            <a:spAutoFit/>
          </a:bodyPr>
          <a:lstStyle/>
          <a:p>
            <a:pPr algn="just" marL="0" indent="0" lvl="0">
              <a:lnSpc>
                <a:spcPts val="2959"/>
              </a:lnSpc>
              <a:spcBef>
                <a:spcPct val="0"/>
              </a:spcBef>
            </a:pPr>
            <a:r>
              <a:rPr lang="en-US" sz="2192" spc="131">
                <a:solidFill>
                  <a:srgbClr val="1E1E1E"/>
                </a:solidFill>
                <a:latin typeface="Montserrat"/>
              </a:rPr>
              <a:t>Educational: Improving vocabulary and spelling skills.</a:t>
            </a:r>
          </a:p>
        </p:txBody>
      </p:sp>
      <p:sp>
        <p:nvSpPr>
          <p:cNvPr name="TextBox 22" id="22"/>
          <p:cNvSpPr txBox="true"/>
          <p:nvPr/>
        </p:nvSpPr>
        <p:spPr>
          <a:xfrm rot="0">
            <a:off x="7483620" y="6908555"/>
            <a:ext cx="3320761" cy="1593885"/>
          </a:xfrm>
          <a:prstGeom prst="rect">
            <a:avLst/>
          </a:prstGeom>
        </p:spPr>
        <p:txBody>
          <a:bodyPr anchor="t" rtlCol="false" tIns="0" lIns="0" bIns="0" rIns="0">
            <a:spAutoFit/>
          </a:bodyPr>
          <a:lstStyle/>
          <a:p>
            <a:pPr algn="just" marL="0" indent="0" lvl="0">
              <a:lnSpc>
                <a:spcPts val="3150"/>
              </a:lnSpc>
              <a:spcBef>
                <a:spcPct val="0"/>
              </a:spcBef>
            </a:pPr>
            <a:r>
              <a:rPr lang="en-US" sz="2333" spc="140">
                <a:solidFill>
                  <a:srgbClr val="1E1E1E"/>
                </a:solidFill>
                <a:latin typeface="Montserrat"/>
              </a:rPr>
              <a:t>Language Learning: Enhancing language skills in a playful manner.</a:t>
            </a:r>
          </a:p>
        </p:txBody>
      </p:sp>
      <p:sp>
        <p:nvSpPr>
          <p:cNvPr name="TextBox 23" id="23"/>
          <p:cNvSpPr txBox="true"/>
          <p:nvPr/>
        </p:nvSpPr>
        <p:spPr>
          <a:xfrm rot="0">
            <a:off x="12195591" y="6614051"/>
            <a:ext cx="2450506" cy="2192419"/>
          </a:xfrm>
          <a:prstGeom prst="rect">
            <a:avLst/>
          </a:prstGeom>
        </p:spPr>
        <p:txBody>
          <a:bodyPr anchor="t" rtlCol="false" tIns="0" lIns="0" bIns="0" rIns="0">
            <a:spAutoFit/>
          </a:bodyPr>
          <a:lstStyle/>
          <a:p>
            <a:pPr algn="just" marL="0" indent="0" lvl="0">
              <a:lnSpc>
                <a:spcPts val="2893"/>
              </a:lnSpc>
              <a:spcBef>
                <a:spcPct val="0"/>
              </a:spcBef>
            </a:pPr>
            <a:r>
              <a:rPr lang="en-US" sz="2143" spc="128">
                <a:solidFill>
                  <a:srgbClr val="1E1E1E"/>
                </a:solidFill>
                <a:latin typeface="Montserrat"/>
              </a:rPr>
              <a:t>Cognitive Development: Developing critical thinking and problem-solving skills.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10927226" y="589591"/>
            <a:ext cx="6332074" cy="9107819"/>
          </a:xfrm>
          <a:custGeom>
            <a:avLst/>
            <a:gdLst/>
            <a:ahLst/>
            <a:cxnLst/>
            <a:rect r="r" b="b" t="t" l="l"/>
            <a:pathLst>
              <a:path h="9107819" w="6332074">
                <a:moveTo>
                  <a:pt x="0" y="0"/>
                </a:moveTo>
                <a:lnTo>
                  <a:pt x="6332074" y="0"/>
                </a:lnTo>
                <a:lnTo>
                  <a:pt x="6332074" y="9107818"/>
                </a:lnTo>
                <a:lnTo>
                  <a:pt x="0" y="9107818"/>
                </a:lnTo>
                <a:lnTo>
                  <a:pt x="0" y="0"/>
                </a:lnTo>
                <a:close/>
              </a:path>
            </a:pathLst>
          </a:custGeom>
          <a:blipFill>
            <a:blip r:embed="rId2"/>
            <a:stretch>
              <a:fillRect l="0" t="-2142" r="0" b="-2142"/>
            </a:stretch>
          </a:blipFill>
        </p:spPr>
      </p:sp>
      <p:sp>
        <p:nvSpPr>
          <p:cNvPr name="TextBox 3" id="3"/>
          <p:cNvSpPr txBox="true"/>
          <p:nvPr/>
        </p:nvSpPr>
        <p:spPr>
          <a:xfrm rot="0">
            <a:off x="1314450" y="2157653"/>
            <a:ext cx="7707571" cy="1129665"/>
          </a:xfrm>
          <a:prstGeom prst="rect">
            <a:avLst/>
          </a:prstGeom>
        </p:spPr>
        <p:txBody>
          <a:bodyPr anchor="t" rtlCol="false" tIns="0" lIns="0" bIns="0" rIns="0">
            <a:spAutoFit/>
          </a:bodyPr>
          <a:lstStyle/>
          <a:p>
            <a:pPr>
              <a:lnSpc>
                <a:spcPts val="9030"/>
              </a:lnSpc>
            </a:pPr>
            <a:r>
              <a:rPr lang="en-US" sz="7000" spc="-399">
                <a:solidFill>
                  <a:srgbClr val="1E1E1E"/>
                </a:solidFill>
                <a:latin typeface="Playfair Display SC"/>
              </a:rPr>
              <a:t>Advantages</a:t>
            </a:r>
          </a:p>
        </p:txBody>
      </p:sp>
      <p:sp>
        <p:nvSpPr>
          <p:cNvPr name="TextBox 4" id="4"/>
          <p:cNvSpPr txBox="true"/>
          <p:nvPr/>
        </p:nvSpPr>
        <p:spPr>
          <a:xfrm rot="0">
            <a:off x="1314450" y="3911584"/>
            <a:ext cx="7707571" cy="4497705"/>
          </a:xfrm>
          <a:prstGeom prst="rect">
            <a:avLst/>
          </a:prstGeom>
        </p:spPr>
        <p:txBody>
          <a:bodyPr anchor="t" rtlCol="false" tIns="0" lIns="0" bIns="0" rIns="0">
            <a:spAutoFit/>
          </a:bodyPr>
          <a:lstStyle/>
          <a:p>
            <a:pPr>
              <a:lnSpc>
                <a:spcPts val="3240"/>
              </a:lnSpc>
            </a:pPr>
            <a:r>
              <a:rPr lang="en-US" sz="2400" spc="144">
                <a:solidFill>
                  <a:srgbClr val="1E1E1E"/>
                </a:solidFill>
                <a:latin typeface="Playfair Display SC"/>
              </a:rPr>
              <a:t>Hangman comes with several advantages, such as:</a:t>
            </a:r>
          </a:p>
          <a:p>
            <a:pPr>
              <a:lnSpc>
                <a:spcPts val="3240"/>
              </a:lnSpc>
            </a:pPr>
            <a:r>
              <a:rPr lang="en-US" sz="2400" spc="144">
                <a:solidFill>
                  <a:srgbClr val="1E1E1E"/>
                </a:solidFill>
                <a:latin typeface="Playfair Display SC"/>
              </a:rPr>
              <a:t>  - Educational Value: Enhances language and cognitive skills.</a:t>
            </a:r>
          </a:p>
          <a:p>
            <a:pPr>
              <a:lnSpc>
                <a:spcPts val="3240"/>
              </a:lnSpc>
            </a:pPr>
            <a:r>
              <a:rPr lang="en-US" sz="2400" spc="144">
                <a:solidFill>
                  <a:srgbClr val="1E1E1E"/>
                </a:solidFill>
                <a:latin typeface="Playfair Display SC"/>
              </a:rPr>
              <a:t>  - Accessibility: Can be played offline or online.</a:t>
            </a:r>
          </a:p>
          <a:p>
            <a:pPr>
              <a:lnSpc>
                <a:spcPts val="3240"/>
              </a:lnSpc>
            </a:pPr>
            <a:r>
              <a:rPr lang="en-US" sz="2400" spc="144">
                <a:solidFill>
                  <a:srgbClr val="1E1E1E"/>
                </a:solidFill>
                <a:latin typeface="Playfair Display SC"/>
              </a:rPr>
              <a:t>  - Versatility: Suitable for individuals and groups.</a:t>
            </a:r>
          </a:p>
          <a:p>
            <a:pPr>
              <a:lnSpc>
                <a:spcPts val="3240"/>
              </a:lnSpc>
            </a:pPr>
            <a:r>
              <a:rPr lang="en-US" sz="2400" spc="144">
                <a:solidFill>
                  <a:srgbClr val="1E1E1E"/>
                </a:solidFill>
                <a:latin typeface="Playfair Display SC"/>
              </a:rPr>
              <a:t>  - Creativity: Encourages word choice and creativity.</a:t>
            </a:r>
          </a:p>
          <a:p>
            <a:pPr marL="0" indent="0" lvl="0">
              <a:lnSpc>
                <a:spcPts val="324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10777747" y="1028700"/>
            <a:ext cx="5663797" cy="8229600"/>
          </a:xfrm>
          <a:custGeom>
            <a:avLst/>
            <a:gdLst/>
            <a:ahLst/>
            <a:cxnLst/>
            <a:rect r="r" b="b" t="t" l="l"/>
            <a:pathLst>
              <a:path h="8229600" w="5663797">
                <a:moveTo>
                  <a:pt x="0" y="0"/>
                </a:moveTo>
                <a:lnTo>
                  <a:pt x="5663797" y="0"/>
                </a:lnTo>
                <a:lnTo>
                  <a:pt x="5663797" y="8229600"/>
                </a:lnTo>
                <a:lnTo>
                  <a:pt x="0" y="8229600"/>
                </a:lnTo>
                <a:lnTo>
                  <a:pt x="0" y="0"/>
                </a:lnTo>
                <a:close/>
              </a:path>
            </a:pathLst>
          </a:custGeom>
          <a:blipFill>
            <a:blip r:embed="rId2"/>
            <a:stretch>
              <a:fillRect l="-2953" t="0" r="0" b="0"/>
            </a:stretch>
          </a:blipFill>
        </p:spPr>
      </p:sp>
      <p:sp>
        <p:nvSpPr>
          <p:cNvPr name="TextBox 3" id="3"/>
          <p:cNvSpPr txBox="true"/>
          <p:nvPr/>
        </p:nvSpPr>
        <p:spPr>
          <a:xfrm rot="0">
            <a:off x="1314450" y="2157653"/>
            <a:ext cx="7707571" cy="1129665"/>
          </a:xfrm>
          <a:prstGeom prst="rect">
            <a:avLst/>
          </a:prstGeom>
        </p:spPr>
        <p:txBody>
          <a:bodyPr anchor="t" rtlCol="false" tIns="0" lIns="0" bIns="0" rIns="0">
            <a:spAutoFit/>
          </a:bodyPr>
          <a:lstStyle/>
          <a:p>
            <a:pPr>
              <a:lnSpc>
                <a:spcPts val="9030"/>
              </a:lnSpc>
            </a:pPr>
            <a:r>
              <a:rPr lang="en-US" sz="7000" spc="-399">
                <a:solidFill>
                  <a:srgbClr val="1E1E1E"/>
                </a:solidFill>
                <a:latin typeface="Playfair Display SC"/>
              </a:rPr>
              <a:t>Disadvantages</a:t>
            </a:r>
          </a:p>
        </p:txBody>
      </p:sp>
      <p:sp>
        <p:nvSpPr>
          <p:cNvPr name="TextBox 4" id="4"/>
          <p:cNvSpPr txBox="true"/>
          <p:nvPr/>
        </p:nvSpPr>
        <p:spPr>
          <a:xfrm rot="0">
            <a:off x="1028700" y="4170465"/>
            <a:ext cx="7993321" cy="4562774"/>
          </a:xfrm>
          <a:prstGeom prst="rect">
            <a:avLst/>
          </a:prstGeom>
        </p:spPr>
        <p:txBody>
          <a:bodyPr anchor="t" rtlCol="false" tIns="0" lIns="0" bIns="0" rIns="0">
            <a:spAutoFit/>
          </a:bodyPr>
          <a:lstStyle/>
          <a:p>
            <a:pPr>
              <a:lnSpc>
                <a:spcPts val="3612"/>
              </a:lnSpc>
            </a:pPr>
            <a:r>
              <a:rPr lang="en-US" sz="2675" spc="160">
                <a:solidFill>
                  <a:srgbClr val="1E1E1E"/>
                </a:solidFill>
                <a:latin typeface="Playfair Display SC"/>
              </a:rPr>
              <a:t>Hangman has some limitations, including:</a:t>
            </a:r>
          </a:p>
          <a:p>
            <a:pPr>
              <a:lnSpc>
                <a:spcPts val="3612"/>
              </a:lnSpc>
            </a:pPr>
            <a:r>
              <a:rPr lang="en-US" sz="2675" spc="160">
                <a:solidFill>
                  <a:srgbClr val="1E1E1E"/>
                </a:solidFill>
                <a:latin typeface="Playfair Display SC"/>
              </a:rPr>
              <a:t>  - Limited Vocabulary: The game's quality depends on the chosen words.</a:t>
            </a:r>
          </a:p>
          <a:p>
            <a:pPr>
              <a:lnSpc>
                <a:spcPts val="3612"/>
              </a:lnSpc>
            </a:pPr>
            <a:r>
              <a:rPr lang="en-US" sz="2675" spc="160">
                <a:solidFill>
                  <a:srgbClr val="1E1E1E"/>
                </a:solidFill>
                <a:latin typeface="Playfair Display SC"/>
              </a:rPr>
              <a:t>  - Inclusivity: Some words may be challenging for non-native speakers.</a:t>
            </a:r>
          </a:p>
          <a:p>
            <a:pPr>
              <a:lnSpc>
                <a:spcPts val="3612"/>
              </a:lnSpc>
            </a:pPr>
            <a:r>
              <a:rPr lang="en-US" sz="2675" spc="160">
                <a:solidFill>
                  <a:srgbClr val="1E1E1E"/>
                </a:solidFill>
                <a:latin typeface="Playfair Display SC"/>
              </a:rPr>
              <a:t>  - Subjectivity: Interpretation of drawings can vary.</a:t>
            </a:r>
          </a:p>
          <a:p>
            <a:pPr>
              <a:lnSpc>
                <a:spcPts val="3612"/>
              </a:lnSpc>
            </a:pPr>
          </a:p>
          <a:p>
            <a:pPr marL="0" indent="0" lvl="0">
              <a:lnSpc>
                <a:spcPts val="361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AutoShape 2" id="2"/>
          <p:cNvSpPr/>
          <p:nvPr/>
        </p:nvSpPr>
        <p:spPr>
          <a:xfrm>
            <a:off x="-886757" y="4785930"/>
            <a:ext cx="20061513" cy="0"/>
          </a:xfrm>
          <a:prstGeom prst="line">
            <a:avLst/>
          </a:prstGeom>
          <a:ln cap="flat" w="28575">
            <a:solidFill>
              <a:srgbClr val="494949"/>
            </a:solidFill>
            <a:prstDash val="solid"/>
            <a:headEnd type="none" len="sm" w="sm"/>
            <a:tailEnd type="none" len="sm" w="sm"/>
          </a:ln>
        </p:spPr>
      </p:sp>
      <p:grpSp>
        <p:nvGrpSpPr>
          <p:cNvPr name="Group 3" id="3"/>
          <p:cNvGrpSpPr/>
          <p:nvPr/>
        </p:nvGrpSpPr>
        <p:grpSpPr>
          <a:xfrm rot="0">
            <a:off x="5930165" y="4534902"/>
            <a:ext cx="502056" cy="50205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5" id="5"/>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6" id="6"/>
          <p:cNvGrpSpPr/>
          <p:nvPr/>
        </p:nvGrpSpPr>
        <p:grpSpPr>
          <a:xfrm rot="0">
            <a:off x="2227066" y="4534902"/>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p:spPr>
        </p:sp>
        <p:sp>
          <p:nvSpPr>
            <p:cNvPr name="TextBox 8" id="8"/>
            <p:cNvSpPr txBox="true"/>
            <p:nvPr/>
          </p:nvSpPr>
          <p:spPr>
            <a:xfrm>
              <a:off x="139700" y="177800"/>
              <a:ext cx="533400" cy="495300"/>
            </a:xfrm>
            <a:prstGeom prst="rect">
              <a:avLst/>
            </a:prstGeom>
          </p:spPr>
          <p:txBody>
            <a:bodyPr anchor="ctr" rtlCol="false" tIns="50800" lIns="50800" bIns="50800" rIns="50800"/>
            <a:lstStyle/>
            <a:p>
              <a:pPr algn="ctr">
                <a:lnSpc>
                  <a:spcPts val="2266"/>
                </a:lnSpc>
              </a:pPr>
            </a:p>
          </p:txBody>
        </p:sp>
      </p:grpSp>
      <p:grpSp>
        <p:nvGrpSpPr>
          <p:cNvPr name="Group 9" id="9"/>
          <p:cNvGrpSpPr/>
          <p:nvPr/>
        </p:nvGrpSpPr>
        <p:grpSpPr>
          <a:xfrm rot="0">
            <a:off x="9653627" y="4534902"/>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11" id="11"/>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2" id="12"/>
          <p:cNvGrpSpPr/>
          <p:nvPr/>
        </p:nvGrpSpPr>
        <p:grpSpPr>
          <a:xfrm rot="0">
            <a:off x="13396139" y="4534902"/>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40616" y="82374"/>
                  </a:lnTo>
                  <a:lnTo>
                    <a:pt x="693768" y="119032"/>
                  </a:lnTo>
                  <a:lnTo>
                    <a:pt x="730427" y="272184"/>
                  </a:lnTo>
                  <a:lnTo>
                    <a:pt x="812800" y="406400"/>
                  </a:lnTo>
                  <a:lnTo>
                    <a:pt x="730427" y="540616"/>
                  </a:lnTo>
                  <a:lnTo>
                    <a:pt x="693768" y="693768"/>
                  </a:lnTo>
                  <a:lnTo>
                    <a:pt x="540616" y="730427"/>
                  </a:lnTo>
                  <a:lnTo>
                    <a:pt x="406400" y="812800"/>
                  </a:lnTo>
                  <a:lnTo>
                    <a:pt x="272184" y="730427"/>
                  </a:lnTo>
                  <a:lnTo>
                    <a:pt x="119032" y="693768"/>
                  </a:lnTo>
                  <a:lnTo>
                    <a:pt x="82374" y="540616"/>
                  </a:lnTo>
                  <a:lnTo>
                    <a:pt x="0" y="406400"/>
                  </a:lnTo>
                  <a:lnTo>
                    <a:pt x="82374" y="272184"/>
                  </a:lnTo>
                  <a:lnTo>
                    <a:pt x="119032" y="119032"/>
                  </a:lnTo>
                  <a:lnTo>
                    <a:pt x="272184" y="82374"/>
                  </a:lnTo>
                  <a:lnTo>
                    <a:pt x="406400" y="0"/>
                  </a:lnTo>
                  <a:close/>
                </a:path>
              </a:pathLst>
            </a:custGeom>
            <a:solidFill>
              <a:srgbClr val="494949"/>
            </a:solidFill>
            <a:ln cap="sq">
              <a:noFill/>
              <a:prstDash val="solid"/>
              <a:miter/>
            </a:ln>
          </p:spPr>
        </p:sp>
        <p:sp>
          <p:nvSpPr>
            <p:cNvPr name="TextBox 14" id="14"/>
            <p:cNvSpPr txBox="true"/>
            <p:nvPr/>
          </p:nvSpPr>
          <p:spPr>
            <a:xfrm>
              <a:off x="139700" y="177800"/>
              <a:ext cx="533400" cy="4953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Freeform 15" id="15"/>
          <p:cNvSpPr/>
          <p:nvPr/>
        </p:nvSpPr>
        <p:spPr>
          <a:xfrm flipH="false" flipV="false" rot="2451906">
            <a:off x="-1305279" y="-3069758"/>
            <a:ext cx="4667958" cy="6941201"/>
          </a:xfrm>
          <a:custGeom>
            <a:avLst/>
            <a:gdLst/>
            <a:ahLst/>
            <a:cxnLst/>
            <a:rect r="r" b="b" t="t" l="l"/>
            <a:pathLst>
              <a:path h="6941201" w="4667958">
                <a:moveTo>
                  <a:pt x="0" y="0"/>
                </a:moveTo>
                <a:lnTo>
                  <a:pt x="4667958" y="0"/>
                </a:lnTo>
                <a:lnTo>
                  <a:pt x="4667958" y="6941201"/>
                </a:lnTo>
                <a:lnTo>
                  <a:pt x="0" y="6941201"/>
                </a:lnTo>
                <a:lnTo>
                  <a:pt x="0" y="0"/>
                </a:lnTo>
                <a:close/>
              </a:path>
            </a:pathLst>
          </a:custGeom>
          <a:blipFill>
            <a:blip r:embed="rId2"/>
            <a:stretch>
              <a:fillRect l="0" t="0" r="0" b="0"/>
            </a:stretch>
          </a:blipFill>
        </p:spPr>
      </p:sp>
      <p:sp>
        <p:nvSpPr>
          <p:cNvPr name="Freeform 16" id="16"/>
          <p:cNvSpPr/>
          <p:nvPr/>
        </p:nvSpPr>
        <p:spPr>
          <a:xfrm flipH="false" flipV="false" rot="-5916672">
            <a:off x="15200433" y="6753364"/>
            <a:ext cx="5059689" cy="5741491"/>
          </a:xfrm>
          <a:custGeom>
            <a:avLst/>
            <a:gdLst/>
            <a:ahLst/>
            <a:cxnLst/>
            <a:rect r="r" b="b" t="t" l="l"/>
            <a:pathLst>
              <a:path h="5741491" w="5059689">
                <a:moveTo>
                  <a:pt x="0" y="0"/>
                </a:moveTo>
                <a:lnTo>
                  <a:pt x="5059689" y="0"/>
                </a:lnTo>
                <a:lnTo>
                  <a:pt x="5059689" y="5741491"/>
                </a:lnTo>
                <a:lnTo>
                  <a:pt x="0" y="5741491"/>
                </a:lnTo>
                <a:lnTo>
                  <a:pt x="0" y="0"/>
                </a:lnTo>
                <a:close/>
              </a:path>
            </a:pathLst>
          </a:custGeom>
          <a:blipFill>
            <a:blip r:embed="rId3"/>
            <a:stretch>
              <a:fillRect l="0" t="0" r="0" b="0"/>
            </a:stretch>
          </a:blipFill>
        </p:spPr>
      </p:sp>
      <p:sp>
        <p:nvSpPr>
          <p:cNvPr name="TextBox 17" id="17"/>
          <p:cNvSpPr txBox="true"/>
          <p:nvPr/>
        </p:nvSpPr>
        <p:spPr>
          <a:xfrm rot="0">
            <a:off x="4732501" y="1986012"/>
            <a:ext cx="8822997" cy="1129665"/>
          </a:xfrm>
          <a:prstGeom prst="rect">
            <a:avLst/>
          </a:prstGeom>
        </p:spPr>
        <p:txBody>
          <a:bodyPr anchor="t" rtlCol="false" tIns="0" lIns="0" bIns="0" rIns="0">
            <a:spAutoFit/>
          </a:bodyPr>
          <a:lstStyle/>
          <a:p>
            <a:pPr algn="ctr">
              <a:lnSpc>
                <a:spcPts val="9030"/>
              </a:lnSpc>
            </a:pPr>
            <a:r>
              <a:rPr lang="en-US" sz="7000" spc="-399">
                <a:solidFill>
                  <a:srgbClr val="1E1E1E"/>
                </a:solidFill>
                <a:latin typeface="Playfair Display SC"/>
              </a:rPr>
              <a:t>Future Scope</a:t>
            </a:r>
          </a:p>
        </p:txBody>
      </p:sp>
      <p:sp>
        <p:nvSpPr>
          <p:cNvPr name="TextBox 18" id="18"/>
          <p:cNvSpPr txBox="true"/>
          <p:nvPr/>
        </p:nvSpPr>
        <p:spPr>
          <a:xfrm rot="0">
            <a:off x="2227066" y="5336554"/>
            <a:ext cx="2197323" cy="669926"/>
          </a:xfrm>
          <a:prstGeom prst="rect">
            <a:avLst/>
          </a:prstGeom>
        </p:spPr>
        <p:txBody>
          <a:bodyPr anchor="t" rtlCol="false" tIns="0" lIns="0" bIns="0" rIns="0">
            <a:spAutoFit/>
          </a:bodyPr>
          <a:lstStyle/>
          <a:p>
            <a:pPr>
              <a:lnSpc>
                <a:spcPts val="5150"/>
              </a:lnSpc>
            </a:pPr>
            <a:r>
              <a:rPr lang="en-US" sz="5000">
                <a:solidFill>
                  <a:srgbClr val="1E1E1E"/>
                </a:solidFill>
                <a:latin typeface="Montserrat Semi-Bold"/>
              </a:rPr>
              <a:t>01</a:t>
            </a:r>
          </a:p>
        </p:txBody>
      </p:sp>
      <p:sp>
        <p:nvSpPr>
          <p:cNvPr name="TextBox 19" id="19"/>
          <p:cNvSpPr txBox="true"/>
          <p:nvPr/>
        </p:nvSpPr>
        <p:spPr>
          <a:xfrm rot="0">
            <a:off x="5948468" y="5336554"/>
            <a:ext cx="2197323" cy="669926"/>
          </a:xfrm>
          <a:prstGeom prst="rect">
            <a:avLst/>
          </a:prstGeom>
        </p:spPr>
        <p:txBody>
          <a:bodyPr anchor="t" rtlCol="false" tIns="0" lIns="0" bIns="0" rIns="0">
            <a:spAutoFit/>
          </a:bodyPr>
          <a:lstStyle/>
          <a:p>
            <a:pPr>
              <a:lnSpc>
                <a:spcPts val="5150"/>
              </a:lnSpc>
            </a:pPr>
            <a:r>
              <a:rPr lang="en-US" sz="5000">
                <a:solidFill>
                  <a:srgbClr val="1E1E1E"/>
                </a:solidFill>
                <a:latin typeface="Montserrat Semi-Bold"/>
              </a:rPr>
              <a:t>02</a:t>
            </a:r>
          </a:p>
        </p:txBody>
      </p:sp>
      <p:sp>
        <p:nvSpPr>
          <p:cNvPr name="TextBox 20" id="20"/>
          <p:cNvSpPr txBox="true"/>
          <p:nvPr/>
        </p:nvSpPr>
        <p:spPr>
          <a:xfrm rot="0">
            <a:off x="2227066" y="6130304"/>
            <a:ext cx="2646492" cy="2538603"/>
          </a:xfrm>
          <a:prstGeom prst="rect">
            <a:avLst/>
          </a:prstGeom>
        </p:spPr>
        <p:txBody>
          <a:bodyPr anchor="t" rtlCol="false" tIns="0" lIns="0" bIns="0" rIns="0">
            <a:spAutoFit/>
          </a:bodyPr>
          <a:lstStyle/>
          <a:p>
            <a:pPr>
              <a:lnSpc>
                <a:spcPts val="4056"/>
              </a:lnSpc>
            </a:pPr>
            <a:r>
              <a:rPr lang="en-US" sz="2600">
                <a:solidFill>
                  <a:srgbClr val="1E1E1E"/>
                </a:solidFill>
                <a:latin typeface="Montserrat"/>
              </a:rPr>
              <a:t>Mobile Apps: Creating mobile versions for on-the-go gaming.</a:t>
            </a:r>
          </a:p>
        </p:txBody>
      </p:sp>
      <p:sp>
        <p:nvSpPr>
          <p:cNvPr name="TextBox 21" id="21"/>
          <p:cNvSpPr txBox="true"/>
          <p:nvPr/>
        </p:nvSpPr>
        <p:spPr>
          <a:xfrm rot="0">
            <a:off x="5948468" y="6130304"/>
            <a:ext cx="2366454" cy="3052953"/>
          </a:xfrm>
          <a:prstGeom prst="rect">
            <a:avLst/>
          </a:prstGeom>
        </p:spPr>
        <p:txBody>
          <a:bodyPr anchor="t" rtlCol="false" tIns="0" lIns="0" bIns="0" rIns="0">
            <a:spAutoFit/>
          </a:bodyPr>
          <a:lstStyle/>
          <a:p>
            <a:pPr>
              <a:lnSpc>
                <a:spcPts val="4056"/>
              </a:lnSpc>
            </a:pPr>
            <a:r>
              <a:rPr lang="en-US" sz="2600">
                <a:solidFill>
                  <a:srgbClr val="1E1E1E"/>
                </a:solidFill>
                <a:latin typeface="Montserrat"/>
              </a:rPr>
              <a:t>Multiplayer Options: Expanding the game for online multiplayer.</a:t>
            </a:r>
          </a:p>
        </p:txBody>
      </p:sp>
      <p:sp>
        <p:nvSpPr>
          <p:cNvPr name="TextBox 22" id="22"/>
          <p:cNvSpPr txBox="true"/>
          <p:nvPr/>
        </p:nvSpPr>
        <p:spPr>
          <a:xfrm rot="0">
            <a:off x="9671930" y="5336554"/>
            <a:ext cx="2197323" cy="669926"/>
          </a:xfrm>
          <a:prstGeom prst="rect">
            <a:avLst/>
          </a:prstGeom>
        </p:spPr>
        <p:txBody>
          <a:bodyPr anchor="t" rtlCol="false" tIns="0" lIns="0" bIns="0" rIns="0">
            <a:spAutoFit/>
          </a:bodyPr>
          <a:lstStyle/>
          <a:p>
            <a:pPr>
              <a:lnSpc>
                <a:spcPts val="5150"/>
              </a:lnSpc>
            </a:pPr>
            <a:r>
              <a:rPr lang="en-US" sz="5000">
                <a:solidFill>
                  <a:srgbClr val="1E1E1E"/>
                </a:solidFill>
                <a:latin typeface="Montserrat Semi-Bold"/>
              </a:rPr>
              <a:t>03</a:t>
            </a:r>
          </a:p>
        </p:txBody>
      </p:sp>
      <p:sp>
        <p:nvSpPr>
          <p:cNvPr name="TextBox 23" id="23"/>
          <p:cNvSpPr txBox="true"/>
          <p:nvPr/>
        </p:nvSpPr>
        <p:spPr>
          <a:xfrm rot="0">
            <a:off x="9671930" y="6139829"/>
            <a:ext cx="2391912" cy="3552444"/>
          </a:xfrm>
          <a:prstGeom prst="rect">
            <a:avLst/>
          </a:prstGeom>
        </p:spPr>
        <p:txBody>
          <a:bodyPr anchor="t" rtlCol="false" tIns="0" lIns="0" bIns="0" rIns="0">
            <a:spAutoFit/>
          </a:bodyPr>
          <a:lstStyle/>
          <a:p>
            <a:pPr>
              <a:lnSpc>
                <a:spcPts val="3588"/>
              </a:lnSpc>
            </a:pPr>
            <a:r>
              <a:rPr lang="en-US" sz="2300">
                <a:solidFill>
                  <a:srgbClr val="1E1E1E"/>
                </a:solidFill>
                <a:latin typeface="Montserrat"/>
              </a:rPr>
              <a:t>Thematic Versions: Customizing the game with various themes (e.g., geography, science).</a:t>
            </a:r>
          </a:p>
        </p:txBody>
      </p:sp>
      <p:sp>
        <p:nvSpPr>
          <p:cNvPr name="TextBox 24" id="24"/>
          <p:cNvSpPr txBox="true"/>
          <p:nvPr/>
        </p:nvSpPr>
        <p:spPr>
          <a:xfrm rot="0">
            <a:off x="13414442" y="5336554"/>
            <a:ext cx="2197323" cy="669926"/>
          </a:xfrm>
          <a:prstGeom prst="rect">
            <a:avLst/>
          </a:prstGeom>
        </p:spPr>
        <p:txBody>
          <a:bodyPr anchor="t" rtlCol="false" tIns="0" lIns="0" bIns="0" rIns="0">
            <a:spAutoFit/>
          </a:bodyPr>
          <a:lstStyle/>
          <a:p>
            <a:pPr>
              <a:lnSpc>
                <a:spcPts val="5150"/>
              </a:lnSpc>
            </a:pPr>
            <a:r>
              <a:rPr lang="en-US" sz="5000">
                <a:solidFill>
                  <a:srgbClr val="1E1E1E"/>
                </a:solidFill>
                <a:latin typeface="Montserrat Semi-Bold"/>
              </a:rPr>
              <a:t>04</a:t>
            </a:r>
          </a:p>
        </p:txBody>
      </p:sp>
      <p:sp>
        <p:nvSpPr>
          <p:cNvPr name="TextBox 25" id="25"/>
          <p:cNvSpPr txBox="true"/>
          <p:nvPr/>
        </p:nvSpPr>
        <p:spPr>
          <a:xfrm rot="0">
            <a:off x="13414442" y="6130304"/>
            <a:ext cx="2646492" cy="3052953"/>
          </a:xfrm>
          <a:prstGeom prst="rect">
            <a:avLst/>
          </a:prstGeom>
        </p:spPr>
        <p:txBody>
          <a:bodyPr anchor="t" rtlCol="false" tIns="0" lIns="0" bIns="0" rIns="0">
            <a:spAutoFit/>
          </a:bodyPr>
          <a:lstStyle/>
          <a:p>
            <a:pPr>
              <a:lnSpc>
                <a:spcPts val="4056"/>
              </a:lnSpc>
            </a:pPr>
            <a:r>
              <a:rPr lang="en-US" sz="2600">
                <a:solidFill>
                  <a:srgbClr val="1E1E1E"/>
                </a:solidFill>
                <a:latin typeface="Montserrat"/>
              </a:rPr>
              <a:t>Educational Features: Integrating word lists and definitions for learning.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EDE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753600"/>
            <a:ext cx="7156657" cy="5367492"/>
          </a:xfrm>
          <a:custGeom>
            <a:avLst/>
            <a:gdLst/>
            <a:ahLst/>
            <a:cxnLst/>
            <a:rect r="r" b="b" t="t" l="l"/>
            <a:pathLst>
              <a:path h="5367492" w="7156657">
                <a:moveTo>
                  <a:pt x="0" y="0"/>
                </a:moveTo>
                <a:lnTo>
                  <a:pt x="7156657" y="0"/>
                </a:lnTo>
                <a:lnTo>
                  <a:pt x="7156657" y="5367492"/>
                </a:lnTo>
                <a:lnTo>
                  <a:pt x="0" y="5367492"/>
                </a:lnTo>
                <a:lnTo>
                  <a:pt x="0" y="0"/>
                </a:lnTo>
                <a:close/>
              </a:path>
            </a:pathLst>
          </a:custGeom>
          <a:blipFill>
            <a:blip r:embed="rId2"/>
            <a:stretch>
              <a:fillRect l="0" t="0" r="0" b="0"/>
            </a:stretch>
          </a:blipFill>
        </p:spPr>
      </p:sp>
      <p:sp>
        <p:nvSpPr>
          <p:cNvPr name="TextBox 3" id="3"/>
          <p:cNvSpPr txBox="true"/>
          <p:nvPr/>
        </p:nvSpPr>
        <p:spPr>
          <a:xfrm rot="0">
            <a:off x="9144000" y="2110028"/>
            <a:ext cx="7707571" cy="1172845"/>
          </a:xfrm>
          <a:prstGeom prst="rect">
            <a:avLst/>
          </a:prstGeom>
        </p:spPr>
        <p:txBody>
          <a:bodyPr anchor="t" rtlCol="false" tIns="0" lIns="0" bIns="0" rIns="0">
            <a:spAutoFit/>
          </a:bodyPr>
          <a:lstStyle/>
          <a:p>
            <a:pPr>
              <a:lnSpc>
                <a:spcPts val="9590"/>
              </a:lnSpc>
            </a:pPr>
            <a:r>
              <a:rPr lang="en-US" sz="7000" spc="-399">
                <a:solidFill>
                  <a:srgbClr val="1E1E1E"/>
                </a:solidFill>
                <a:latin typeface="Playfair Display SC"/>
              </a:rPr>
              <a:t>Conclusion</a:t>
            </a:r>
          </a:p>
        </p:txBody>
      </p:sp>
      <p:sp>
        <p:nvSpPr>
          <p:cNvPr name="TextBox 4" id="4"/>
          <p:cNvSpPr txBox="true"/>
          <p:nvPr/>
        </p:nvSpPr>
        <p:spPr>
          <a:xfrm rot="0">
            <a:off x="9144000" y="4030980"/>
            <a:ext cx="7707571" cy="5227320"/>
          </a:xfrm>
          <a:prstGeom prst="rect">
            <a:avLst/>
          </a:prstGeom>
        </p:spPr>
        <p:txBody>
          <a:bodyPr anchor="t" rtlCol="false" tIns="0" lIns="0" bIns="0" rIns="0">
            <a:spAutoFit/>
          </a:bodyPr>
          <a:lstStyle/>
          <a:p>
            <a:pPr marL="0" indent="0" lvl="0">
              <a:lnSpc>
                <a:spcPts val="4184"/>
              </a:lnSpc>
              <a:spcBef>
                <a:spcPct val="0"/>
              </a:spcBef>
            </a:pPr>
            <a:r>
              <a:rPr lang="en-US" sz="3099" spc="185">
                <a:solidFill>
                  <a:srgbClr val="1E1E1E"/>
                </a:solidFill>
                <a:latin typeface="Montserrat"/>
              </a:rPr>
              <a:t>Hangman is a timeless and versatile word-guessing game that combines entertainment and education. It offers numerous advantages and can be further developed to meet the evolving needs of players. We hope you've enjoyed our presentation and gained a better understanding of the Hangman game.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DAFyi098Sas</dc:identifier>
  <dcterms:modified xsi:type="dcterms:W3CDTF">2011-08-01T06:04:30Z</dcterms:modified>
  <cp:revision>1</cp:revision>
  <dc:title>Beige Watercolor Project Presentation</dc:title>
</cp:coreProperties>
</file>